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21"/>
  </p:notesMasterIdLst>
  <p:sldIdLst>
    <p:sldId id="358" r:id="rId2"/>
    <p:sldId id="354" r:id="rId3"/>
    <p:sldId id="259" r:id="rId4"/>
    <p:sldId id="348" r:id="rId5"/>
    <p:sldId id="260" r:id="rId6"/>
    <p:sldId id="263" r:id="rId7"/>
    <p:sldId id="270" r:id="rId8"/>
    <p:sldId id="356" r:id="rId9"/>
    <p:sldId id="269" r:id="rId10"/>
    <p:sldId id="275" r:id="rId11"/>
    <p:sldId id="317" r:id="rId12"/>
    <p:sldId id="355" r:id="rId13"/>
    <p:sldId id="319" r:id="rId14"/>
    <p:sldId id="350" r:id="rId15"/>
    <p:sldId id="276" r:id="rId16"/>
    <p:sldId id="338" r:id="rId17"/>
    <p:sldId id="298" r:id="rId18"/>
    <p:sldId id="357" r:id="rId19"/>
    <p:sldId id="29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FF99"/>
    <a:srgbClr val="FF00FF"/>
    <a:srgbClr val="FF99FF"/>
    <a:srgbClr val="9933FF"/>
    <a:srgbClr val="D707AF"/>
    <a:srgbClr val="F46C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182" autoAdjust="0"/>
    <p:restoredTop sz="94601" autoAdjust="0"/>
  </p:normalViewPr>
  <p:slideViewPr>
    <p:cSldViewPr>
      <p:cViewPr varScale="1">
        <p:scale>
          <a:sx n="97" d="100"/>
          <a:sy n="97" d="100"/>
        </p:scale>
        <p:origin x="-114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09F37-ED5D-48F6-9612-DDF70DF65F18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17192-154C-4806-BC1C-9EF6EB629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57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17192-154C-4806-BC1C-9EF6EB6295E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510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17192-154C-4806-BC1C-9EF6EB6295E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510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EACE-3586-4210-9F78-071D4D1C6B62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A3A2-F7E8-455C-AB6B-F73C718F092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EACE-3586-4210-9F78-071D4D1C6B62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A3A2-F7E8-455C-AB6B-F73C718F09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EACE-3586-4210-9F78-071D4D1C6B62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A3A2-F7E8-455C-AB6B-F73C718F09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EACE-3586-4210-9F78-071D4D1C6B62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A3A2-F7E8-455C-AB6B-F73C718F092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EACE-3586-4210-9F78-071D4D1C6B62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A3A2-F7E8-455C-AB6B-F73C718F09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EACE-3586-4210-9F78-071D4D1C6B62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A3A2-F7E8-455C-AB6B-F73C718F092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EACE-3586-4210-9F78-071D4D1C6B62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A3A2-F7E8-455C-AB6B-F73C718F092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EACE-3586-4210-9F78-071D4D1C6B62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A3A2-F7E8-455C-AB6B-F73C718F09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EACE-3586-4210-9F78-071D4D1C6B62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A3A2-F7E8-455C-AB6B-F73C718F09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EACE-3586-4210-9F78-071D4D1C6B62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A3A2-F7E8-455C-AB6B-F73C718F09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EACE-3586-4210-9F78-071D4D1C6B62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A3A2-F7E8-455C-AB6B-F73C718F092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EDBEACE-3586-4210-9F78-071D4D1C6B62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08.09.2022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6DAA3A2-F7E8-455C-AB6B-F73C718F092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49.sadok.zt.ua/konsultacziya-na-temu-organizacziya-ruhovoyi-aktyvnosti-ditej/" TargetMode="External"/><Relationship Id="rId2" Type="http://schemas.openxmlformats.org/officeDocument/2006/relationships/hyperlink" Target="https://dnz52.edu.vn.ua/index.php/dlya-pedagogiv/metodichna-skarbnichka/72-shlyakhi-optimizatsiji-rukhovoji-diyalnosti-doshkilnyat-v-umovakh-dnz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naurok.com.ua/metodichni-poradi-ukra-nski-narodni-ruhlivi-igri-v-sistemi-zasobiv-fizichnogo-vihovannya-53597.html" TargetMode="External"/><Relationship Id="rId5" Type="http://schemas.openxmlformats.org/officeDocument/2006/relationships/hyperlink" Target="http://um.co.ua/12/12-9/12-98694.html" TargetMode="External"/><Relationship Id="rId4" Type="http://schemas.openxmlformats.org/officeDocument/2006/relationships/hyperlink" Target="https://vseosvita.ua/library/nacionalno-patrioticne-vihovanna-ditej-doskilnogo-viku-zasobami-oznajomlenna-z-ukrainskim-narodoznavstvom-539118.html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568952" cy="4728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endParaRPr lang="uk-UA" sz="2000" dirty="0" smtClean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</a:pPr>
            <a:r>
              <a:rPr lang="uk-UA" sz="20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Фаховий модуль для інструкторів з фізичного виховання, вихователів санаторних груп, спеціалізованих груп для дітей з порушенням опорно-рухового апарату</a:t>
            </a:r>
          </a:p>
          <a:p>
            <a:pPr lvl="0" algn="ctr">
              <a:lnSpc>
                <a:spcPct val="115000"/>
              </a:lnSpc>
            </a:pPr>
            <a:endParaRPr lang="uk-UA" sz="2400" b="1" dirty="0" smtClean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</a:pPr>
            <a:r>
              <a:rPr lang="uk-UA" sz="3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Забезпечення </a:t>
            </a:r>
            <a:r>
              <a:rPr lang="uk-UA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рухової активності дітей дошкільного віку шляхом застосування українських народних </a:t>
            </a:r>
            <a:r>
              <a:rPr lang="uk-UA" sz="3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ігор</a:t>
            </a:r>
          </a:p>
          <a:p>
            <a:pPr lvl="0" algn="ctr">
              <a:lnSpc>
                <a:spcPct val="115000"/>
              </a:lnSpc>
            </a:pPr>
            <a:endParaRPr lang="uk-UA" sz="32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</a:pPr>
            <a:r>
              <a:rPr lang="uk-UA" i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66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uk-UA" i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0066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7459" b="52615"/>
          <a:stretch/>
        </p:blipFill>
        <p:spPr bwMode="auto">
          <a:xfrm>
            <a:off x="6972007" y="4635587"/>
            <a:ext cx="1848465" cy="154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797152"/>
            <a:ext cx="658822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uk-UA" i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66"/>
                </a:solidFill>
                <a:latin typeface="Times New Roman"/>
                <a:ea typeface="Calibri"/>
                <a:cs typeface="Times New Roman"/>
              </a:rPr>
              <a:t>Спікер: інструктор з фізичного виховання КЗ «ДНЗ № 67 ВМР»  Наталія </a:t>
            </a:r>
            <a:r>
              <a:rPr lang="uk-UA" i="1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66"/>
                </a:solidFill>
                <a:latin typeface="Times New Roman"/>
                <a:ea typeface="Calibri"/>
                <a:cs typeface="Times New Roman"/>
              </a:rPr>
              <a:t>Лазуренко</a:t>
            </a:r>
            <a:endParaRPr lang="uk-UA" i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0066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1302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8352928" cy="4427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uk-UA" dirty="0" smtClean="0">
              <a:solidFill>
                <a:schemeClr val="bg2">
                  <a:lumMod val="2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8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Ігри історичної та соціальної спрямованості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 - відображають характер тієї епохи, в яку вони створювалися. Це такі українські народні ігри, як «Король», «Воротар», «Відьма», «Дзвін», «Прослужив я в пана рік», «Колесо» та ін. У їх змісті трапляються архаїзми, наприклад: «пан», «король», «цар», «царівна».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9.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Ігри з відображенням трудових процесів та побуту народу.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 Основна функція ігор цієї групи - виховання національної самосвідомості. У таких іграх знайшли своє відображення трудові процеси українського народу (землеробство, тваринництво, ковальство, мисливство, рибальство тощо). Саме такими є ігри «Гуси», «Нема пана вдома», «Коваль».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1200" dirty="0">
              <a:solidFill>
                <a:schemeClr val="bg2">
                  <a:lumMod val="2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098" name="Picture 2" descr="G:\фото спорт\DSC04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82" y="3933056"/>
            <a:ext cx="4064228" cy="228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фото спорт\DSC09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3055"/>
            <a:ext cx="3960440" cy="228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84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568952" cy="3852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solidFill>
                  <a:srgbClr val="B4DCFA">
                    <a:lumMod val="25000"/>
                  </a:srgbClr>
                </a:solidFill>
                <a:latin typeface="Times New Roman"/>
                <a:ea typeface="Times New Roman"/>
                <a:cs typeface="Times New Roman"/>
              </a:rPr>
              <a:t>10. </a:t>
            </a:r>
            <a:r>
              <a:rPr lang="uk-UA" b="1" dirty="0">
                <a:solidFill>
                  <a:srgbClr val="B4DCFA">
                    <a:lumMod val="25000"/>
                  </a:srgbClr>
                </a:solidFill>
                <a:latin typeface="Times New Roman"/>
                <a:ea typeface="Times New Roman"/>
                <a:cs typeface="Times New Roman"/>
              </a:rPr>
              <a:t>Ігри-забави та ігри-атракціони</a:t>
            </a:r>
            <a:r>
              <a:rPr lang="uk-UA" dirty="0">
                <a:solidFill>
                  <a:srgbClr val="B4DCFA">
                    <a:lumMod val="25000"/>
                  </a:srgbClr>
                </a:solidFill>
                <a:latin typeface="Times New Roman"/>
                <a:ea typeface="Times New Roman"/>
                <a:cs typeface="Times New Roman"/>
              </a:rPr>
              <a:t>. Ці ігри носять естафетний характер з елементами змагань: стрибки на одній нозі, метання м'ячів у рухому ціль, перетягування каната, ходьба на низьких ходулях, підстрибування та ловіння ласощів (бублика, цукерки) зубами («Бій півнів», «Перетягування палиці», «Пес»), ігри комічного характеру («Ледачий Гриць»). Сюди ж можна віднести гойдання на гойдалках, катання на саморобних каруселях, лазіння по гладкому стовбуру, ліплення снігової баби тощо.</a:t>
            </a:r>
            <a:endParaRPr lang="ru-RU" sz="1200" dirty="0">
              <a:solidFill>
                <a:srgbClr val="B4DCFA">
                  <a:lumMod val="25000"/>
                </a:srgb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11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Ігри великої, середньої рухливості та малорухливі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 (залежно від ступеня фізичного навантаження).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12.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Ігри з ходьбою, бігом, лазінням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 (розподіляються за характером руху, що переважає).</a:t>
            </a:r>
            <a:endParaRPr lang="ru-RU" sz="1200" dirty="0">
              <a:solidFill>
                <a:schemeClr val="bg2">
                  <a:lumMod val="2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122" name="Picture 2" descr="G:\фото спорт\DSC046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41129"/>
            <a:ext cx="3667423" cy="243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фото спорт\DSC046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23576"/>
            <a:ext cx="3667424" cy="243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67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340221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endParaRPr lang="uk-UA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476672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</a:rPr>
              <a:t>Інші класифікації: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061446"/>
            <a:ext cx="8352928" cy="4958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Ігри з елементами </a:t>
            </a:r>
            <a:r>
              <a:rPr lang="uk-UA" b="1" dirty="0" err="1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загальнорозвивальних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 вправ. 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«Батько і діти», «Мак», «Дрова», «Адам і Єва», «Розбите яєчко», «Шевчик», «Ой вийтеся огірочки», «Боротьба кажана з вітром», «Кіт потягується», «Гуси на воді», «Пташка», «Мокрий кіт», «Пузир», «Лелека і криниця».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Ігри з ходьбою. 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«Петре, де ти?», «Панас», «Піжмурки», «Звідки ти», «Гарбуз», «Огірочки», «Міст», «Нічний марш», «Підхід вартових», «Дуб чи береза».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Ігри з бігом. 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«Іду на Ви!», «Гуси», «Пень», «Хатина», «День і ніч», «Регіт», «Дуб», «Запорожець на Січі», «Проводи русалки», «Скажений бугай», «Рибалки і риби», «Кіт і миша», «Квачі парами», «Доганяй втікаючи», «Ворон», «</a:t>
            </a:r>
            <a:r>
              <a:rPr lang="uk-UA" dirty="0" err="1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Веребей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», «Дикі кози», «Яструб», «Мур», «У колдуна», «Хрещик», «Сірий кіт», «Кавуни», «Лисиця і заєць», «Ковбаса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».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Ігри зі стрибками. 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«Вовк і кози», «Довга лоза», «Переправа через річку», «Струмок», «У річку гоп», «Спутані коні», «Гречка», «Тинок», «Півник».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schemeClr val="bg2">
                  <a:lumMod val="2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712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4502" y="188640"/>
            <a:ext cx="8701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19472"/>
            <a:ext cx="8280920" cy="5405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Ігри з метанням. 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«Хто далі кине», «Влучний стрілець», «Захисник фортеці», «Квач з </a:t>
            </a:r>
            <a:r>
              <a:rPr lang="uk-UA" dirty="0" err="1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м'ячем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», «Мисливець і качки», «</a:t>
            </a:r>
            <a:r>
              <a:rPr lang="uk-UA" dirty="0" err="1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Штандер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», «Квочка», «Круговий», «На полюванні», «Перепелиця», «Городки», «Циганка», «Мушка».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Ігри з елементами прикладних вправ (лазіння, переповзання).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«Дістати сало», «Стовп», «Повінь», «Скелелаз», «Кубло», «Незграбний ведмідь», «Западня», «Павук», «Куниця і білки», «Підвісний міст», «Тунель», «В'юнкий вуж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».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Ігри на рівновагу. 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«Гойдалки», «Журавель», «Ластівка», «Навпереваги», «Жук», «Рак-неборак», «Пересування на бочці», «Дресирування звірів», «Круть-верть», «Млин», «Метелиця».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Ігри з елементами акробатики. 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«Краб», «Каракатиця», «Перекотиполе», «Розпечене колесо», «Павук», «Жабка», «Качалка», «Дзвін».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Ігри з елементами боротьби. 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«Буряк», «Тягти бука», «Коромисло», «Ріпка», «Відьма», «Бій півнів», «Кіт і мішка», «Княжий острів», «Дружина і татари», «Перетягування линви».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755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332656"/>
            <a:ext cx="8452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476672"/>
            <a:ext cx="8208912" cy="2897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Ігри з елементами танцю. 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«Сива шапка», «</a:t>
            </a:r>
            <a:r>
              <a:rPr lang="uk-UA" dirty="0" err="1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Женчичок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», «Гоп-</a:t>
            </a:r>
            <a:r>
              <a:rPr lang="uk-UA" dirty="0" err="1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скок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», «Метелиця», «Трійки».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Ігри на воді. 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«Морський бій», «Мисливці та качки», «Швидкий краб», «Коловорот», «Крокодил», «Колода», «Щупаки», «Невід», «Квачі», «Морж», «Водяна змія», «П'явка».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Ігри на лижах. 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«Наздожени втікаючи», «Буксування», «Квач на лижах», «Лижник без палиць», «Трійки», «Стогони», «Хто далі», «Шеренгою з </a:t>
            </a:r>
            <a:r>
              <a:rPr lang="uk-UA" dirty="0" err="1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гірки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», «Мисливець на полюванні».</a:t>
            </a:r>
            <a:endParaRPr lang="ru-RU" sz="1200" dirty="0">
              <a:solidFill>
                <a:schemeClr val="bg2">
                  <a:lumMod val="2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122" name="Picture 2" descr="C:\Documents and Settings\Admin\Рабочий стол\фото спорт\100_37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b="15545"/>
          <a:stretch/>
        </p:blipFill>
        <p:spPr bwMode="auto">
          <a:xfrm>
            <a:off x="5076056" y="3384432"/>
            <a:ext cx="3583626" cy="244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Admin\Рабочий стол\фото спорт\DSC040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30" y="3384432"/>
            <a:ext cx="4347574" cy="244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1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фото спорт\IMG_4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4780"/>
            <a:ext cx="3836188" cy="28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фото спорт\IMG_49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7" r="14100" b="36518"/>
          <a:stretch/>
        </p:blipFill>
        <p:spPr bwMode="auto">
          <a:xfrm>
            <a:off x="4716016" y="3408511"/>
            <a:ext cx="3744416" cy="28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фото спорт\IMG_53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01598"/>
            <a:ext cx="3836188" cy="28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фото спорт\IMG_527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/>
          <a:stretch/>
        </p:blipFill>
        <p:spPr bwMode="auto">
          <a:xfrm>
            <a:off x="4716016" y="437456"/>
            <a:ext cx="3744416" cy="288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80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Ведучого гри найкраще обирати за допомогою лічилок. Перш ніж проводити розучування лічилки, педагогу необхідно відібрати найбільш придатну для цієї гри як за змістом, так і за технікою рахунку. Коли рухлива гра заснована на діях певних персонажів - зайця, вовка, лисиці,  бажано для такої гри використовувати лічилку, у змісті якої є назва головного персонажа гри. 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94409"/>
            <a:ext cx="3616052" cy="289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7" descr="Ігрова діяльність - Навчально-виховний комплекс №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844" y="2492896"/>
            <a:ext cx="270030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64" y="2309174"/>
            <a:ext cx="3395737" cy="254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71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8656" y="332656"/>
            <a:ext cx="81326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Важко переоцінити ту величезну роль, яку дитячі ігри та забави відіграють виховному процесі. Яку забаву не взяти, у кожній є своє раціональне зерно. Окремі ігри створюють цілі сюжетні дійства, своєрідні дитячі вистави просто неба, серед природи. Вони є не лише формою дозвілля, у них поєднуються спритність і фізичне загартування, вправність і кмітливість, гнучкість і винахідливість, наполегливість витривалість. Вони розвивають пам'ять, увагу, зосередженість, гартують  почуття колективізму та 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взаємовиручки.</a:t>
            </a:r>
            <a:endParaRPr lang="ru-RU" sz="2800" b="1" dirty="0">
              <a:solidFill>
                <a:schemeClr val="bg2">
                  <a:lumMod val="25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3075" name="Picture 3" descr="C:\Documents and Settings\Admin\Рабочий стол\фото спорт\IMG_49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3"/>
          <a:stretch/>
        </p:blipFill>
        <p:spPr bwMode="auto">
          <a:xfrm>
            <a:off x="3491880" y="4365104"/>
            <a:ext cx="3530222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9"/>
          <a:stretch/>
        </p:blipFill>
        <p:spPr bwMode="auto">
          <a:xfrm>
            <a:off x="179513" y="2920670"/>
            <a:ext cx="3816424" cy="251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Documents and Settings\Admin\Рабочий стол\фото спорт\IMG_476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0" t="6165" r="13372" b="16979"/>
          <a:stretch/>
        </p:blipFill>
        <p:spPr bwMode="auto">
          <a:xfrm>
            <a:off x="5652120" y="2887201"/>
            <a:ext cx="3317022" cy="255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39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76671"/>
            <a:ext cx="842493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Використані джерела: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Шляхи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оптимізації рухової діяльності дошкільнят в умовах ДНЗ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dnz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52.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edu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vn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ua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index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php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dlya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pedagogiv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metodichna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skarbnichka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/72-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shlyakhi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optimizatsiji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rukhovoji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diyalnosti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doshkilnyat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v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umovakh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dnz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Консультація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 «Організація рухової активності дітей»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http://49.sadok.zt.ua/konsultacziya-na-temu-organizacziya-ruhovoyi-aktyvnosti-ditej/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Національно-патріотичне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 дітей дошкільного віку засобами ознайомлення з українським народознавством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://vseosvita.ua/library/nacionalno-patrioticne-vihovanna-ditej-doskilnogo-viku-zasobami-oznajomlenna-z-ukrainskim-narodoznavstvom-539118.html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ігор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http://um.co.ua/12/12-9/12-98694.html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Українські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народні рухливі ігри в системі засобів фізичного виховання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://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naurok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.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com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.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ua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/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metodichni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-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poradi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-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ukra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-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nski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-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narodni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-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ruhlivi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-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igri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-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v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-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sistemi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-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zasobiv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-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fizichnogo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-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vihovannya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-53597.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html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28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4582" y="332656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655822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800" b="1" dirty="0">
                <a:ln>
                  <a:solidFill>
                    <a:srgbClr val="4E67C8">
                      <a:lumMod val="75000"/>
                    </a:srgbClr>
                  </a:solidFill>
                </a:ln>
                <a:solidFill>
                  <a:srgbClr val="002060"/>
                </a:solidFill>
                <a:effectLst>
                  <a:glow rad="139700">
                    <a:srgbClr val="4E67C8">
                      <a:satMod val="175000"/>
                      <a:alpha val="40000"/>
                    </a:srgbClr>
                  </a:glow>
                </a:effectLst>
              </a:rPr>
              <a:t>Дякуємо за увагу!</a:t>
            </a:r>
            <a:endParaRPr lang="ru-RU" sz="4800" b="1" dirty="0">
              <a:ln>
                <a:solidFill>
                  <a:srgbClr val="4E67C8">
                    <a:lumMod val="75000"/>
                  </a:srgbClr>
                </a:solidFill>
              </a:ln>
              <a:solidFill>
                <a:srgbClr val="002060"/>
              </a:solidFill>
              <a:effectLst>
                <a:glow rad="139700">
                  <a:srgbClr val="4E67C8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4099" name="Picture 3" descr="C:\Documents and Settings\Admin\Рабочий стол\фото спорт\DSC077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722" y="2060848"/>
            <a:ext cx="5760640" cy="382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34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536896" y="1405390"/>
            <a:ext cx="6211569" cy="163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uk-UA" sz="2000" b="1" i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Ігри виховують не лише молодь, але і націю </a:t>
            </a:r>
            <a:r>
              <a:rPr lang="uk-UA" sz="2000" b="1" i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              (</a:t>
            </a:r>
            <a:r>
              <a:rPr lang="uk-UA" sz="2000" b="1" i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Петро Франко</a:t>
            </a:r>
            <a:r>
              <a:rPr lang="uk-UA" sz="2000" b="1" i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)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uk-UA" sz="2000" b="1" i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uk-UA" sz="2000" b="1" i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Дитина граючись живе, - писав Т. </a:t>
            </a:r>
            <a:r>
              <a:rPr lang="uk-UA" sz="2000" b="1" i="1" dirty="0" err="1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Лубенець</a:t>
            </a:r>
            <a:r>
              <a:rPr lang="uk-UA" sz="2000" b="1" i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,                        - </a:t>
            </a:r>
            <a:r>
              <a:rPr lang="uk-UA" sz="2000" b="1" i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і </a:t>
            </a:r>
            <a:r>
              <a:rPr lang="uk-UA" sz="2000" b="1" i="1" dirty="0" err="1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живучи</a:t>
            </a:r>
            <a:r>
              <a:rPr lang="uk-UA" sz="2000" b="1" i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 грається</a:t>
            </a:r>
            <a:r>
              <a:rPr lang="uk-UA" sz="2000" b="1" i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». 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1" y="521577"/>
            <a:ext cx="873095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     </a:t>
            </a:r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З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абезпечення рухової активності дітей дошкільного віку шляхом застосування українських народних ігор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4628" y="2933700"/>
            <a:ext cx="4824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G:\фото спорт\100_37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09"/>
          <a:stretch/>
        </p:blipFill>
        <p:spPr bwMode="auto">
          <a:xfrm>
            <a:off x="124628" y="2060848"/>
            <a:ext cx="3378324" cy="24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Admin\Рабочий стол\фото спорт\DSC091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r="12760"/>
          <a:stretch/>
        </p:blipFill>
        <p:spPr bwMode="auto">
          <a:xfrm>
            <a:off x="2252366" y="4005064"/>
            <a:ext cx="3390314" cy="23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Рабочий стол\фото спорт\DSC092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4"/>
          <a:stretch/>
        </p:blipFill>
        <p:spPr bwMode="auto">
          <a:xfrm>
            <a:off x="5509900" y="3132154"/>
            <a:ext cx="3604077" cy="227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03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332654"/>
            <a:ext cx="84923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476673"/>
            <a:ext cx="8064896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Обсяг рухової активності у межах активного режиму 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становить: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до </a:t>
            </a:r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трьох годин для дітей раннього 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віку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три </a:t>
            </a:r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– чотири години для дітей молодшого віку 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чотирьох </a:t>
            </a:r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– п’яти годин для дітей старшого 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віку</a:t>
            </a:r>
          </a:p>
          <a:p>
            <a:endParaRPr lang="uk-UA" sz="2400" b="1" dirty="0">
              <a:solidFill>
                <a:schemeClr val="bg2">
                  <a:lumMod val="25000"/>
                </a:schemeClr>
              </a:solidFill>
              <a:latin typeface="Times New Roman"/>
            </a:endParaRPr>
          </a:p>
          <a:p>
            <a:pPr>
              <a:spcAft>
                <a:spcPts val="1000"/>
              </a:spcAft>
            </a:pPr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Проводять ігри щодня в усіх вікових групах </a:t>
            </a:r>
            <a:endParaRPr lang="uk-UA" sz="2400" b="1" dirty="0" smtClean="0">
              <a:solidFill>
                <a:schemeClr val="bg2">
                  <a:lumMod val="2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342900" indent="-342900">
              <a:spcAft>
                <a:spcPts val="1000"/>
              </a:spcAft>
              <a:buFont typeface="Arial" pitchFamily="34" charset="0"/>
              <a:buChar char="•"/>
            </a:pP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одну </a:t>
            </a:r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– дві гри під час ранкового прийому 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дітей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</a:p>
          <a:p>
            <a:pPr marL="342900" indent="-342900">
              <a:spcAft>
                <a:spcPts val="1000"/>
              </a:spcAft>
              <a:buFont typeface="Arial" pitchFamily="34" charset="0"/>
              <a:buChar char="•"/>
            </a:pP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дві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три </a:t>
            </a:r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гри – на прогулянках 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342900" indent="-342900">
              <a:spcAft>
                <a:spcPts val="1000"/>
              </a:spcAft>
              <a:buFont typeface="Arial" pitchFamily="34" charset="0"/>
              <a:buChar char="•"/>
            </a:pP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одна – дві гри у 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вечері </a:t>
            </a:r>
            <a:endParaRPr lang="en-US" sz="2400" b="1" dirty="0" smtClean="0">
              <a:solidFill>
                <a:schemeClr val="bg2">
                  <a:lumMod val="2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342900" indent="-342900">
              <a:spcAft>
                <a:spcPts val="1000"/>
              </a:spcAft>
              <a:buFont typeface="Arial" pitchFamily="34" charset="0"/>
              <a:buChar char="•"/>
            </a:pP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Всього </a:t>
            </a:r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на протязі дня проводять п’ять – сім рухливих 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ігор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342900" indent="-342900">
              <a:spcAft>
                <a:spcPts val="1000"/>
              </a:spcAft>
              <a:buFont typeface="Arial" pitchFamily="34" charset="0"/>
              <a:buChar char="•"/>
            </a:pP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влітку – сім - всім.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20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16632"/>
            <a:ext cx="74888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 – основний вид діяльності дітей</a:t>
            </a:r>
            <a:endParaRPr lang="uk-UA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980728"/>
            <a:ext cx="5256584" cy="487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З давніх-давен в Україні будь-які зібрання дітей супроводжувалися ігровою діяльністю. Змагалися у стрільбі з луків, метанні сніжок, катанні на санчатах, лижах, ковзанах. Народна виховна мудрість емпірично передбачала розв'язання важливих технологічних завдань формування особистості дитини. Зокрема засобами народної гри виводили маленьку людину з її реального побутового повсякденного життя, запобігали складання стереотипів сумніву й недовіри до своїх сил. Через гру дитині надавалася змога заявити оточенню про свій позитивний потенціал. Саме у грі вправи активізували рухливість, розвивали процеси мислення, викликали в неї позитивні емоції.</a:t>
            </a:r>
            <a:endParaRPr lang="ru-RU" b="1" dirty="0">
              <a:solidFill>
                <a:schemeClr val="bg2">
                  <a:lumMod val="2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861048"/>
            <a:ext cx="352839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G:\фото спорт\DSC036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4"/>
          <a:stretch/>
        </p:blipFill>
        <p:spPr bwMode="auto">
          <a:xfrm>
            <a:off x="5436097" y="1181395"/>
            <a:ext cx="3528392" cy="267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55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88640"/>
            <a:ext cx="8136904" cy="6778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Щоб </a:t>
            </a:r>
            <a:r>
              <a:rPr lang="uk-UA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ігрова діяльність на занятті проходила ефективно і давала бажані результати необхідно нею керувати, забезпечивши виконання таких вимог</a:t>
            </a:r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: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912495" algn="l"/>
              </a:tabLst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Готовність дітей до участі у грі (кожна дитина повинна засвоїти правила гри, чітко усвідомити мету її, кінцевий результат, послідовність дій, мати потрібний запас знань для участі у грі).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912495" algn="l"/>
              </a:tabLst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Забезпечення кожної дитини необхідним   матеріалом та інвентарем.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912495" algn="l"/>
              </a:tabLst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Чітка постановка завдань гри. Пояснення гри — зрозуміле, чітке. 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912495" algn="l"/>
              </a:tabLst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Складну гру слід проводити поетапно, поки діти не засвоять окремих дій, а далі можна пропонувати всю гру і різні її варіанти.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912495" algn="l"/>
              </a:tabLst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Дії дітей слід контролювати, своєчасно виправляти, спрямовувати, оцінювати.  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912495" algn="l"/>
              </a:tabLst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Не можна допустити приниження гідності дитини ( образливі порівняння, оцінки за поразку в грі, глузування тощо).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912495" algn="l"/>
              </a:tabLst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Гра на занятті не повинна проходити стихійно, вона має бути чітко організованою. Діти мають засвоїти правила гри, крім того зміст гри. Надзвичайно важливу роль в ігровій ситуації відіграють правила.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912495">
              <a:lnSpc>
                <a:spcPct val="115000"/>
              </a:lnSpc>
              <a:spcAft>
                <a:spcPts val="0"/>
              </a:spcAft>
              <a:tabLst>
                <a:tab pos="912495" algn="l"/>
              </a:tabLst>
            </a:pP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lvl="0" algn="ctr"/>
            <a:endParaRPr lang="uk-UA" sz="32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183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799288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1200"/>
              </a:spcAft>
            </a:pPr>
            <a:r>
              <a:rPr lang="uk-UA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РОЛЬ ВПРОВАДЖЕННЯ І ЗАСТОСУВАННЯ УКРАЇНСЬКИХ НАЦІОНАЛЬНИХ РУХЛИВИХ ІГОР У СИСТЕМІ ФІЗИЧНОГО ВИХОВАННЯ   ДОШКІЛЬНИКІВ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655039"/>
            <a:ext cx="46805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Українська народна рухлива гра – це своєрідна школа рухів, етики і естетики, уміння приймати раптове й найдоцільніше рішення, це школа фізичного гарту, сили, витривалості, спритності, товариських, людських стосунків.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0" name="Picture 2" descr="C:\Documents and Settings\Admin\Рабочий стол\фото спорт\IMG_48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9976" r="11059" b="6340"/>
          <a:stretch/>
        </p:blipFill>
        <p:spPr bwMode="auto">
          <a:xfrm>
            <a:off x="5292081" y="1630834"/>
            <a:ext cx="3058408" cy="234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\Рабочий стол\фото спорт\IMG_52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1" r="13593" b="5759"/>
          <a:stretch/>
        </p:blipFill>
        <p:spPr bwMode="auto">
          <a:xfrm>
            <a:off x="467544" y="4006316"/>
            <a:ext cx="3996444" cy="242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Admin\Рабочий стол\фото спорт\100_37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3" t="11965" b="16715"/>
          <a:stretch/>
        </p:blipFill>
        <p:spPr bwMode="auto">
          <a:xfrm>
            <a:off x="4788024" y="4006316"/>
            <a:ext cx="3562465" cy="244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261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332656"/>
            <a:ext cx="7920880" cy="3749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3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Класифікація народних ігор</a:t>
            </a:r>
          </a:p>
          <a:p>
            <a:pPr>
              <a:spcAft>
                <a:spcPts val="1000"/>
              </a:spcAft>
            </a:pPr>
            <a:r>
              <a:rPr lang="uk-UA" sz="200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1. </a:t>
            </a:r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Ігри-пастки</a:t>
            </a:r>
            <a:r>
              <a:rPr lang="uk-UA" sz="200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 - характеризуються тим, що ведучий повинен переловити всіх гравців один або з допомогою спійманих ним у ході гри. Усі ці ігри починаються з лічилки, супроводжуються діалогами, піснями. Наприклад: «У ведмедя в бору», «Дідусь-ріжок», «Горщики», «Шуліка» та ін.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Ігри драматизовані</a:t>
            </a:r>
            <a:r>
              <a:rPr lang="uk-UA" sz="200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 - у них розігрується яка-небудь дія, також супроводжувана діалогом, піснею. Це такі ігри, як «Фарби», «Пекар», «Гуси-лебеді» та ін.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6" name="Picture 2" descr="G:\фото спорт\DSC074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3" r="5335"/>
          <a:stretch/>
        </p:blipFill>
        <p:spPr bwMode="auto">
          <a:xfrm>
            <a:off x="467543" y="3645024"/>
            <a:ext cx="3960441" cy="265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фото спорт\IMG_47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2" r="6666" b="10980"/>
          <a:stretch/>
        </p:blipFill>
        <p:spPr bwMode="auto">
          <a:xfrm>
            <a:off x="4550076" y="3645025"/>
            <a:ext cx="4060627" cy="265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49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496944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solidFill>
                  <a:srgbClr val="B4DCFA">
                    <a:lumMod val="25000"/>
                  </a:srgbClr>
                </a:solidFill>
                <a:latin typeface="Times New Roman"/>
                <a:ea typeface="Times New Roman"/>
                <a:cs typeface="Times New Roman"/>
              </a:rPr>
              <a:t>3. </a:t>
            </a:r>
            <a:r>
              <a:rPr lang="uk-UA" sz="2000" b="1" dirty="0">
                <a:solidFill>
                  <a:srgbClr val="B4DCFA">
                    <a:lumMod val="25000"/>
                  </a:srgbClr>
                </a:solidFill>
                <a:latin typeface="Times New Roman"/>
                <a:ea typeface="Times New Roman"/>
                <a:cs typeface="Times New Roman"/>
              </a:rPr>
              <a:t>Ігри хороводні</a:t>
            </a:r>
            <a:r>
              <a:rPr lang="uk-UA" sz="2000" dirty="0">
                <a:solidFill>
                  <a:srgbClr val="B4DCFA">
                    <a:lumMod val="25000"/>
                  </a:srgbClr>
                </a:solidFill>
                <a:latin typeface="Times New Roman"/>
                <a:ea typeface="Times New Roman"/>
                <a:cs typeface="Times New Roman"/>
              </a:rPr>
              <a:t> - учасники ходять по колу зі співом і танцювальними рухами: «Коровай», «Яблунька», «Зайченя», «Просо», «Мак» та ін.</a:t>
            </a:r>
            <a:endParaRPr lang="ru-RU" sz="1400" dirty="0">
              <a:solidFill>
                <a:srgbClr val="B4DCFA">
                  <a:lumMod val="25000"/>
                </a:srgbClr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solidFill>
                  <a:srgbClr val="B4DCFA">
                    <a:lumMod val="25000"/>
                  </a:srgbClr>
                </a:solidFill>
                <a:latin typeface="Times New Roman"/>
                <a:ea typeface="Times New Roman"/>
                <a:cs typeface="Times New Roman"/>
              </a:rPr>
              <a:t>4. </a:t>
            </a:r>
            <a:r>
              <a:rPr lang="uk-UA" sz="2000" b="1" dirty="0">
                <a:solidFill>
                  <a:srgbClr val="B4DCFA">
                    <a:lumMod val="25000"/>
                  </a:srgbClr>
                </a:solidFill>
                <a:latin typeface="Times New Roman"/>
                <a:ea typeface="Times New Roman"/>
                <a:cs typeface="Times New Roman"/>
              </a:rPr>
              <a:t>Словесні ігри-фанти</a:t>
            </a:r>
            <a:r>
              <a:rPr lang="uk-UA" sz="2000" dirty="0">
                <a:solidFill>
                  <a:srgbClr val="B4DCFA">
                    <a:lumMod val="25000"/>
                  </a:srgbClr>
                </a:solidFill>
                <a:latin typeface="Times New Roman"/>
                <a:ea typeface="Times New Roman"/>
                <a:cs typeface="Times New Roman"/>
              </a:rPr>
              <a:t> - для них характерний напружений діалог, іноді з віршованим зачином. До цієї групи входять такі ігри: «Як тебе звуть?», «Садівник», «Козубенька», «Тільки на цю букву» та ін.</a:t>
            </a:r>
            <a:endParaRPr lang="ru-RU" sz="1400" dirty="0">
              <a:solidFill>
                <a:srgbClr val="B4DCFA">
                  <a:lumMod val="25000"/>
                </a:srgb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466960"/>
            <a:ext cx="828092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uk-UA" dirty="0" smtClean="0">
                <a:solidFill>
                  <a:srgbClr val="B4DCFA">
                    <a:lumMod val="25000"/>
                  </a:srgbClr>
                </a:solidFill>
                <a:latin typeface="Times New Roman"/>
                <a:ea typeface="Times New Roman"/>
                <a:cs typeface="Times New Roman"/>
              </a:rPr>
              <a:t>5. </a:t>
            </a:r>
            <a:r>
              <a:rPr lang="uk-UA" b="1" dirty="0" smtClean="0">
                <a:solidFill>
                  <a:srgbClr val="B4DCFA">
                    <a:lumMod val="25000"/>
                  </a:srgbClr>
                </a:solidFill>
                <a:latin typeface="Times New Roman"/>
                <a:ea typeface="Times New Roman"/>
                <a:cs typeface="Times New Roman"/>
              </a:rPr>
              <a:t>Ігри </a:t>
            </a:r>
            <a:r>
              <a:rPr lang="uk-UA" b="1" dirty="0">
                <a:solidFill>
                  <a:srgbClr val="B4DCFA">
                    <a:lumMod val="25000"/>
                  </a:srgbClr>
                </a:solidFill>
                <a:latin typeface="Times New Roman"/>
                <a:ea typeface="Times New Roman"/>
                <a:cs typeface="Times New Roman"/>
              </a:rPr>
              <a:t>з дидактичною спрямованістю</a:t>
            </a:r>
            <a:r>
              <a:rPr lang="uk-UA" dirty="0">
                <a:solidFill>
                  <a:srgbClr val="B4DCFA">
                    <a:lumMod val="25000"/>
                  </a:srgbClr>
                </a:solidFill>
                <a:latin typeface="Times New Roman"/>
                <a:ea typeface="Times New Roman"/>
                <a:cs typeface="Times New Roman"/>
              </a:rPr>
              <a:t> - передбачають закріплення знань і вмінь з предметів загальноосвітнього циклу: «Білки, жолуді, горіхи», «День і ніч», «Гуси-лебеді», «Горобець» та ін.</a:t>
            </a:r>
            <a:endParaRPr lang="ru-RU" sz="1200" dirty="0">
              <a:solidFill>
                <a:srgbClr val="B4DCFA">
                  <a:lumMod val="25000"/>
                </a:srgbClr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050" name="Picture 2" descr="G:\фото спорт\IMG_48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7"/>
          <a:stretch/>
        </p:blipFill>
        <p:spPr bwMode="auto">
          <a:xfrm>
            <a:off x="395536" y="3693503"/>
            <a:ext cx="4074822" cy="264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фото спорт\IMG_52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9"/>
          <a:stretch/>
        </p:blipFill>
        <p:spPr bwMode="auto">
          <a:xfrm>
            <a:off x="4678059" y="3693503"/>
            <a:ext cx="3988208" cy="26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95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76672"/>
            <a:ext cx="8424936" cy="3724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6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. Обрядові та звичаєві ігри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 - передають характерні події з життя українського народу. У давні часи такі ігри проводилися у певні пори року, в дні календарних свят і супроводжувалися обрядовими піснями (колядками, щедрівками, веснянками, гаївками тощо) та хороводами. Деякі з них починалися магічними звертаннями-</a:t>
            </a:r>
            <a:r>
              <a:rPr lang="uk-UA" dirty="0" err="1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закличками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 до сил природи, птахів. Серед ігор цієї групи - «Кривий танець», «Горішок», «Подоляночка» та ін.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7.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Ігри мовленнєвої спрямованості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 - народні рухливі ігри з обмеженим словесним текстом. У них текст подається у формі лічилки, примовки, перегукування. Ця група ігор досить численна: «Панас», «Їду, їду», «Звідки ти?», «Піжмурки», «Горюдуб», «Котилася бочка...», «На чім стоїш?», «Іваночку, покинь </a:t>
            </a:r>
            <a:r>
              <a:rPr lang="uk-UA" dirty="0" err="1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схованочку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», «Зайчик і </a:t>
            </a:r>
            <a:r>
              <a:rPr lang="uk-UA" dirty="0" err="1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Бурчик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», «Бочечка», «Квочка», «І рву, і рву </a:t>
            </a:r>
            <a:r>
              <a:rPr lang="uk-UA" dirty="0" err="1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горішечки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» та ін.</a:t>
            </a:r>
            <a:endParaRPr lang="ru-RU" sz="1200" dirty="0">
              <a:solidFill>
                <a:schemeClr val="bg2">
                  <a:lumMod val="2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074" name="Picture 2" descr="G:\фото спорт\DSC040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r="4473"/>
          <a:stretch/>
        </p:blipFill>
        <p:spPr bwMode="auto">
          <a:xfrm>
            <a:off x="242747" y="4201281"/>
            <a:ext cx="4050844" cy="246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фото спорт\IMG_48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3" b="4000"/>
          <a:stretch/>
        </p:blipFill>
        <p:spPr bwMode="auto">
          <a:xfrm>
            <a:off x="4507695" y="4201281"/>
            <a:ext cx="3971599" cy="246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6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3765</TotalTime>
  <Words>1879</Words>
  <Application>Microsoft Office PowerPoint</Application>
  <PresentationFormat>Экран (4:3)</PresentationFormat>
  <Paragraphs>88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Дошкільний навчальний заклад №67</dc:title>
  <dc:creator>Владимир</dc:creator>
  <cp:lastModifiedBy>DS</cp:lastModifiedBy>
  <cp:revision>206</cp:revision>
  <dcterms:created xsi:type="dcterms:W3CDTF">2016-11-17T14:51:21Z</dcterms:created>
  <dcterms:modified xsi:type="dcterms:W3CDTF">2022-09-08T07:30:00Z</dcterms:modified>
</cp:coreProperties>
</file>